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3"/>
  </p:notesMasterIdLst>
  <p:handoutMasterIdLst>
    <p:handoutMasterId r:id="rId4"/>
  </p:handoutMasterIdLst>
  <p:sldIdLst>
    <p:sldId id="256" r:id="rId2"/>
  </p:sldIdLst>
  <p:sldSz cx="38404800" cy="38404800"/>
  <p:notesSz cx="6858000" cy="9144000"/>
  <p:defaultTextStyle>
    <a:defPPr>
      <a:defRPr lang="en-US"/>
    </a:defPPr>
    <a:lvl1pPr marL="0" algn="l" defTabSz="3840288" rtl="0" eaLnBrk="1" latinLnBrk="0" hangingPunct="1">
      <a:defRPr sz="7525" kern="1200">
        <a:solidFill>
          <a:schemeClr val="tx1"/>
        </a:solidFill>
        <a:latin typeface="+mn-lt"/>
        <a:ea typeface="+mn-ea"/>
        <a:cs typeface="+mn-cs"/>
      </a:defRPr>
    </a:lvl1pPr>
    <a:lvl2pPr marL="1920145" algn="l" defTabSz="3840288" rtl="0" eaLnBrk="1" latinLnBrk="0" hangingPunct="1">
      <a:defRPr sz="7525" kern="1200">
        <a:solidFill>
          <a:schemeClr val="tx1"/>
        </a:solidFill>
        <a:latin typeface="+mn-lt"/>
        <a:ea typeface="+mn-ea"/>
        <a:cs typeface="+mn-cs"/>
      </a:defRPr>
    </a:lvl2pPr>
    <a:lvl3pPr marL="3840288" algn="l" defTabSz="3840288" rtl="0" eaLnBrk="1" latinLnBrk="0" hangingPunct="1">
      <a:defRPr sz="7525" kern="1200">
        <a:solidFill>
          <a:schemeClr val="tx1"/>
        </a:solidFill>
        <a:latin typeface="+mn-lt"/>
        <a:ea typeface="+mn-ea"/>
        <a:cs typeface="+mn-cs"/>
      </a:defRPr>
    </a:lvl3pPr>
    <a:lvl4pPr marL="5760432" algn="l" defTabSz="3840288" rtl="0" eaLnBrk="1" latinLnBrk="0" hangingPunct="1">
      <a:defRPr sz="7525" kern="1200">
        <a:solidFill>
          <a:schemeClr val="tx1"/>
        </a:solidFill>
        <a:latin typeface="+mn-lt"/>
        <a:ea typeface="+mn-ea"/>
        <a:cs typeface="+mn-cs"/>
      </a:defRPr>
    </a:lvl4pPr>
    <a:lvl5pPr marL="7680576" algn="l" defTabSz="3840288" rtl="0" eaLnBrk="1" latinLnBrk="0" hangingPunct="1">
      <a:defRPr sz="7525" kern="1200">
        <a:solidFill>
          <a:schemeClr val="tx1"/>
        </a:solidFill>
        <a:latin typeface="+mn-lt"/>
        <a:ea typeface="+mn-ea"/>
        <a:cs typeface="+mn-cs"/>
      </a:defRPr>
    </a:lvl5pPr>
    <a:lvl6pPr marL="9600721" algn="l" defTabSz="3840288" rtl="0" eaLnBrk="1" latinLnBrk="0" hangingPunct="1">
      <a:defRPr sz="7525" kern="1200">
        <a:solidFill>
          <a:schemeClr val="tx1"/>
        </a:solidFill>
        <a:latin typeface="+mn-lt"/>
        <a:ea typeface="+mn-ea"/>
        <a:cs typeface="+mn-cs"/>
      </a:defRPr>
    </a:lvl6pPr>
    <a:lvl7pPr marL="11520865" algn="l" defTabSz="3840288" rtl="0" eaLnBrk="1" latinLnBrk="0" hangingPunct="1">
      <a:defRPr sz="7525" kern="1200">
        <a:solidFill>
          <a:schemeClr val="tx1"/>
        </a:solidFill>
        <a:latin typeface="+mn-lt"/>
        <a:ea typeface="+mn-ea"/>
        <a:cs typeface="+mn-cs"/>
      </a:defRPr>
    </a:lvl7pPr>
    <a:lvl8pPr marL="13441008" algn="l" defTabSz="3840288" rtl="0" eaLnBrk="1" latinLnBrk="0" hangingPunct="1">
      <a:defRPr sz="7525" kern="1200">
        <a:solidFill>
          <a:schemeClr val="tx1"/>
        </a:solidFill>
        <a:latin typeface="+mn-lt"/>
        <a:ea typeface="+mn-ea"/>
        <a:cs typeface="+mn-cs"/>
      </a:defRPr>
    </a:lvl8pPr>
    <a:lvl9pPr marL="15361153" algn="l" defTabSz="3840288" rtl="0" eaLnBrk="1" latinLnBrk="0" hangingPunct="1">
      <a:defRPr sz="752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871" userDrawn="1">
          <p15:clr>
            <a:srgbClr val="A4A3A4"/>
          </p15:clr>
        </p15:guide>
        <p15:guide id="2" orient="horz" pos="336" userDrawn="1">
          <p15:clr>
            <a:srgbClr val="A4A3A4"/>
          </p15:clr>
        </p15:guide>
        <p15:guide id="3" orient="horz" pos="23520" userDrawn="1">
          <p15:clr>
            <a:srgbClr val="A4A3A4"/>
          </p15:clr>
        </p15:guide>
        <p15:guide id="4" orient="horz" userDrawn="1">
          <p15:clr>
            <a:srgbClr val="A4A3A4"/>
          </p15:clr>
        </p15:guide>
        <p15:guide id="5" pos="508" userDrawn="1">
          <p15:clr>
            <a:srgbClr val="A4A3A4"/>
          </p15:clr>
        </p15:guide>
        <p15:guide id="6" pos="23748"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35FAA"/>
    <a:srgbClr val="ABB9DE"/>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655" autoAdjust="0"/>
    <p:restoredTop sz="94663" autoAdjust="0"/>
  </p:normalViewPr>
  <p:slideViewPr>
    <p:cSldViewPr snapToGrid="0" snapToObjects="1" showGuides="1">
      <p:cViewPr>
        <p:scale>
          <a:sx n="50" d="100"/>
          <a:sy n="50" d="100"/>
        </p:scale>
        <p:origin x="-1712" y="144"/>
      </p:cViewPr>
      <p:guideLst>
        <p:guide orient="horz" pos="3871"/>
        <p:guide orient="horz" pos="336"/>
        <p:guide orient="horz" pos="23520"/>
        <p:guide orient="horz"/>
        <p:guide pos="508"/>
        <p:guide pos="2374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73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7/17/19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266865439"/>
      </p:ext>
    </p:extLst>
  </p:cSld>
  <p:clrMap bg1="lt1" tx1="dk1" bg2="lt2" tx2="dk2" accent1="accent1" accent2="accent2" accent3="accent3" accent4="accent4" accent5="accent5" accent6="accent6" hlink="hlink" folHlink="folHlink"/>
</p:handoutMaster>
</file>

<file path=ppt/media/image1.gif>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7/17/19</a:t>
            </a:fld>
            <a:endParaRPr lang="en-US" dirty="0"/>
          </a:p>
        </p:txBody>
      </p:sp>
      <p:sp>
        <p:nvSpPr>
          <p:cNvPr id="4" name="Slide Image Placeholder 3"/>
          <p:cNvSpPr>
            <a:spLocks noGrp="1" noRot="1" noChangeAspect="1"/>
          </p:cNvSpPr>
          <p:nvPr>
            <p:ph type="sldImg" idx="2"/>
          </p:nvPr>
        </p:nvSpPr>
        <p:spPr>
          <a:xfrm>
            <a:off x="1714500" y="685800"/>
            <a:ext cx="3429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1019151339"/>
      </p:ext>
    </p:extLst>
  </p:cSld>
  <p:clrMap bg1="lt1" tx1="dk1" bg2="lt2" tx2="dk2" accent1="accent1" accent2="accent2" accent3="accent3" accent4="accent4" accent5="accent5" accent6="accent6" hlink="hlink" folHlink="folHlink"/>
  <p:notesStyle>
    <a:lvl1pPr marL="0" algn="l" defTabSz="3840288" rtl="0" eaLnBrk="1" latinLnBrk="0" hangingPunct="1">
      <a:defRPr sz="5075" kern="1200">
        <a:solidFill>
          <a:schemeClr val="tx1"/>
        </a:solidFill>
        <a:latin typeface="+mn-lt"/>
        <a:ea typeface="+mn-ea"/>
        <a:cs typeface="+mn-cs"/>
      </a:defRPr>
    </a:lvl1pPr>
    <a:lvl2pPr marL="1920145" algn="l" defTabSz="3840288" rtl="0" eaLnBrk="1" latinLnBrk="0" hangingPunct="1">
      <a:defRPr sz="5075" kern="1200">
        <a:solidFill>
          <a:schemeClr val="tx1"/>
        </a:solidFill>
        <a:latin typeface="+mn-lt"/>
        <a:ea typeface="+mn-ea"/>
        <a:cs typeface="+mn-cs"/>
      </a:defRPr>
    </a:lvl2pPr>
    <a:lvl3pPr marL="3840288" algn="l" defTabSz="3840288" rtl="0" eaLnBrk="1" latinLnBrk="0" hangingPunct="1">
      <a:defRPr sz="5075" kern="1200">
        <a:solidFill>
          <a:schemeClr val="tx1"/>
        </a:solidFill>
        <a:latin typeface="+mn-lt"/>
        <a:ea typeface="+mn-ea"/>
        <a:cs typeface="+mn-cs"/>
      </a:defRPr>
    </a:lvl3pPr>
    <a:lvl4pPr marL="5760432" algn="l" defTabSz="3840288" rtl="0" eaLnBrk="1" latinLnBrk="0" hangingPunct="1">
      <a:defRPr sz="5075" kern="1200">
        <a:solidFill>
          <a:schemeClr val="tx1"/>
        </a:solidFill>
        <a:latin typeface="+mn-lt"/>
        <a:ea typeface="+mn-ea"/>
        <a:cs typeface="+mn-cs"/>
      </a:defRPr>
    </a:lvl4pPr>
    <a:lvl5pPr marL="7680576" algn="l" defTabSz="3840288" rtl="0" eaLnBrk="1" latinLnBrk="0" hangingPunct="1">
      <a:defRPr sz="5075" kern="1200">
        <a:solidFill>
          <a:schemeClr val="tx1"/>
        </a:solidFill>
        <a:latin typeface="+mn-lt"/>
        <a:ea typeface="+mn-ea"/>
        <a:cs typeface="+mn-cs"/>
      </a:defRPr>
    </a:lvl5pPr>
    <a:lvl6pPr marL="9600721" algn="l" defTabSz="3840288" rtl="0" eaLnBrk="1" latinLnBrk="0" hangingPunct="1">
      <a:defRPr sz="5075" kern="1200">
        <a:solidFill>
          <a:schemeClr val="tx1"/>
        </a:solidFill>
        <a:latin typeface="+mn-lt"/>
        <a:ea typeface="+mn-ea"/>
        <a:cs typeface="+mn-cs"/>
      </a:defRPr>
    </a:lvl6pPr>
    <a:lvl7pPr marL="11520865" algn="l" defTabSz="3840288" rtl="0" eaLnBrk="1" latinLnBrk="0" hangingPunct="1">
      <a:defRPr sz="5075" kern="1200">
        <a:solidFill>
          <a:schemeClr val="tx1"/>
        </a:solidFill>
        <a:latin typeface="+mn-lt"/>
        <a:ea typeface="+mn-ea"/>
        <a:cs typeface="+mn-cs"/>
      </a:defRPr>
    </a:lvl7pPr>
    <a:lvl8pPr marL="13441008" algn="l" defTabSz="3840288" rtl="0" eaLnBrk="1" latinLnBrk="0" hangingPunct="1">
      <a:defRPr sz="5075" kern="1200">
        <a:solidFill>
          <a:schemeClr val="tx1"/>
        </a:solidFill>
        <a:latin typeface="+mn-lt"/>
        <a:ea typeface="+mn-ea"/>
        <a:cs typeface="+mn-cs"/>
      </a:defRPr>
    </a:lvl8pPr>
    <a:lvl9pPr marL="15361153" algn="l" defTabSz="3840288" rtl="0" eaLnBrk="1" latinLnBrk="0" hangingPunct="1">
      <a:defRPr sz="507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1832284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19" name="Text Placeholder 3"/>
          <p:cNvSpPr>
            <a:spLocks noGrp="1"/>
          </p:cNvSpPr>
          <p:nvPr>
            <p:ph type="body" sz="quarter" idx="19" hasCustomPrompt="1"/>
          </p:nvPr>
        </p:nvSpPr>
        <p:spPr>
          <a:xfrm>
            <a:off x="807046" y="20847774"/>
            <a:ext cx="11893756"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0" name="Text Placeholder 5"/>
          <p:cNvSpPr>
            <a:spLocks noGrp="1"/>
          </p:cNvSpPr>
          <p:nvPr>
            <p:ph type="body" sz="quarter" idx="20" hasCustomPrompt="1"/>
          </p:nvPr>
        </p:nvSpPr>
        <p:spPr>
          <a:xfrm>
            <a:off x="824321" y="20105231"/>
            <a:ext cx="11876484"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13259992" y="24654800"/>
            <a:ext cx="11875092"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3259992" y="23990736"/>
            <a:ext cx="11875092"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MATERIALS &amp; METHODS</a:t>
            </a:r>
          </a:p>
        </p:txBody>
      </p:sp>
      <p:sp>
        <p:nvSpPr>
          <p:cNvPr id="23" name="Text Placeholder 3"/>
          <p:cNvSpPr>
            <a:spLocks noGrp="1"/>
          </p:cNvSpPr>
          <p:nvPr>
            <p:ph type="body" sz="quarter" idx="23" hasCustomPrompt="1"/>
          </p:nvPr>
        </p:nvSpPr>
        <p:spPr>
          <a:xfrm>
            <a:off x="13266938" y="6814376"/>
            <a:ext cx="11875092"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3261383" y="6131790"/>
            <a:ext cx="11882041" cy="682936"/>
          </a:xfrm>
          <a:prstGeom prst="rect">
            <a:avLst/>
          </a:prstGeom>
          <a:noFill/>
        </p:spPr>
        <p:txBody>
          <a:bodyPr wrap="square" lIns="91436" tIns="91436" rIns="91436" bIns="91436" anchor="ctr" anchorCtr="0">
            <a:spAutoFit/>
          </a:bodyPr>
          <a:lstStyle>
            <a:lvl1pPr marL="0" indent="0" algn="ctr">
              <a:buNone/>
              <a:tabLst/>
              <a:defRPr sz="3238" b="1" u="sng" baseline="0">
                <a:solidFill>
                  <a:schemeClr val="accent5">
                    <a:lumMod val="50000"/>
                  </a:schemeClr>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25721275" y="6131790"/>
            <a:ext cx="11879025"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25721275" y="6805115"/>
            <a:ext cx="11879025"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25721275" y="20067772"/>
            <a:ext cx="11879025" cy="682936"/>
          </a:xfrm>
          <a:prstGeom prst="rect">
            <a:avLst/>
          </a:prstGeom>
          <a:noFill/>
        </p:spPr>
        <p:txBody>
          <a:bodyPr wrap="square" lIns="91436" tIns="91436" rIns="91436" bIns="91436" anchor="ctr" anchorCtr="0">
            <a:spAutoFit/>
          </a:bodyPr>
          <a:lstStyle>
            <a:lvl1pPr marL="0" indent="0" algn="ctr">
              <a:buNone/>
              <a:defRPr sz="3238" b="1" u="sng" baseline="0">
                <a:solidFill>
                  <a:schemeClr val="accent5">
                    <a:lumMod val="50000"/>
                  </a:schemeClr>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25716873" y="20741094"/>
            <a:ext cx="11883428" cy="838669"/>
          </a:xfrm>
          <a:prstGeom prst="rect">
            <a:avLst/>
          </a:prstGeom>
        </p:spPr>
        <p:txBody>
          <a:bodyPr wrap="square" lIns="228589" tIns="228589" rIns="228589" bIns="228589">
            <a:spAutoFit/>
          </a:bodyPr>
          <a:lstStyle>
            <a:lvl1pPr marL="0" indent="0">
              <a:buNone/>
              <a:defRPr sz="2450">
                <a:solidFill>
                  <a:schemeClr val="accent5">
                    <a:lumMod val="50000"/>
                  </a:schemeClr>
                </a:solidFill>
                <a:latin typeface="Times New Roman" panose="02020603050405020304" pitchFamily="18" charset="0"/>
                <a:cs typeface="Times New Roman" panose="02020603050405020304" pitchFamily="18" charset="0"/>
              </a:defRPr>
            </a:lvl1pPr>
            <a:lvl2pPr marL="1300097" indent="-500037">
              <a:defRPr sz="2188">
                <a:latin typeface="Trebuchet MS" pitchFamily="34" charset="0"/>
              </a:defRPr>
            </a:lvl2pPr>
            <a:lvl3pPr marL="1800135" indent="-500037">
              <a:defRPr sz="2188">
                <a:latin typeface="Trebuchet MS" pitchFamily="34" charset="0"/>
              </a:defRPr>
            </a:lvl3pPr>
            <a:lvl4pPr marL="2350177" indent="-550042">
              <a:defRPr sz="2188">
                <a:latin typeface="Trebuchet MS" pitchFamily="34" charset="0"/>
              </a:defRPr>
            </a:lvl4pPr>
            <a:lvl5pPr marL="2750206" indent="-400030">
              <a:defRPr sz="2188">
                <a:latin typeface="Trebuchet MS" pitchFamily="34" charset="0"/>
              </a:defRPr>
            </a:lvl5pPr>
          </a:lstStyle>
          <a:p>
            <a:pPr lvl="0"/>
            <a:r>
              <a:rPr lang="en-US" dirty="0"/>
              <a:t>Type in or paste your text here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44" name="Rectangle 6"/>
          <p:cNvSpPr>
            <a:spLocks noChangeArrowheads="1"/>
          </p:cNvSpPr>
          <p:nvPr userDrawn="1"/>
        </p:nvSpPr>
        <p:spPr bwMode="auto">
          <a:xfrm>
            <a:off x="0" y="0"/>
            <a:ext cx="38404800" cy="4850606"/>
          </a:xfrm>
          <a:prstGeom prst="rect">
            <a:avLst/>
          </a:prstGeom>
          <a:gradFill rotWithShape="0">
            <a:gsLst>
              <a:gs pos="0">
                <a:srgbClr val="435FAA"/>
              </a:gs>
              <a:gs pos="100000">
                <a:srgbClr val="002776"/>
              </a:gs>
            </a:gsLst>
            <a:path path="shape">
              <a:fillToRect l="50000" t="50000" r="50000" b="50000"/>
            </a:path>
            <a:tileRect/>
          </a:gradFill>
          <a:ln w="9525">
            <a:solidFill>
              <a:schemeClr val="tx1"/>
            </a:solidFill>
            <a:miter lim="800000"/>
          </a:ln>
        </p:spPr>
        <p:txBody>
          <a:bodyPr lIns="120015" tIns="60008" rIns="120015" bIns="60008" anchor="ctr"/>
          <a:lstStyle>
            <a:defPPr>
              <a:defRPr kern="1200" smtId="4294967295"/>
            </a:defPPr>
          </a:lstStyle>
          <a:p>
            <a:pPr algn="ctr"/>
            <a:r>
              <a:rPr lang="en-US" sz="7000" b="1" i="0" dirty="0">
                <a:solidFill>
                  <a:schemeClr val="bg1"/>
                </a:solidFill>
                <a:latin typeface="Tahoma" charset="0"/>
                <a:ea typeface="Tahoma" charset="0"/>
                <a:cs typeface="Tahoma" charset="0"/>
              </a:rPr>
              <a:t>A New Model for Advanced Lab and Introduction to Research</a:t>
            </a:r>
          </a:p>
          <a:p>
            <a:pPr algn="ctr" defTabSz="4115793"/>
            <a:r>
              <a:rPr lang="en-US" sz="4200" b="1" i="0" dirty="0">
                <a:solidFill>
                  <a:schemeClr val="bg1"/>
                </a:solidFill>
                <a:latin typeface="Tahoma" charset="0"/>
                <a:ea typeface="Tahoma" charset="0"/>
                <a:cs typeface="Tahoma" charset="0"/>
              </a:rPr>
              <a:t>Todd Zimmerman</a:t>
            </a:r>
          </a:p>
          <a:p>
            <a:pPr algn="ctr" defTabSz="4115793"/>
            <a:r>
              <a:rPr lang="en-US" sz="4200" b="1" i="0" dirty="0">
                <a:solidFill>
                  <a:schemeClr val="bg1"/>
                </a:solidFill>
                <a:latin typeface="Tahoma" charset="0"/>
                <a:ea typeface="Tahoma" charset="0"/>
                <a:cs typeface="Tahoma" charset="0"/>
              </a:rPr>
              <a:t>University of Wisconsin - Stout</a:t>
            </a:r>
          </a:p>
        </p:txBody>
      </p:sp>
      <p:sp>
        <p:nvSpPr>
          <p:cNvPr id="9" name="Rectangle 9"/>
          <p:cNvSpPr>
            <a:spLocks noChangeArrowheads="1"/>
          </p:cNvSpPr>
          <p:nvPr/>
        </p:nvSpPr>
        <p:spPr bwMode="auto">
          <a:xfrm>
            <a:off x="0" y="4761706"/>
            <a:ext cx="38404800" cy="177800"/>
          </a:xfrm>
          <a:prstGeom prst="rect">
            <a:avLst/>
          </a:prstGeom>
          <a:solidFill>
            <a:schemeClr val="accent5">
              <a:lumMod val="50000"/>
            </a:schemeClr>
          </a:solidFill>
          <a:ln w="152400">
            <a:noFill/>
            <a:miter lim="800000"/>
            <a:headEnd/>
            <a:tailEnd/>
          </a:ln>
          <a:effectLst/>
        </p:spPr>
        <p:txBody>
          <a:bodyPr wrap="none" lIns="80007" tIns="40002" rIns="80007" bIns="40002" anchor="ctr"/>
          <a:lstStyle/>
          <a:p>
            <a:pPr>
              <a:defRPr/>
            </a:pPr>
            <a:endParaRPr lang="en-US" sz="6584" dirty="0"/>
          </a:p>
        </p:txBody>
      </p:sp>
      <p:sp>
        <p:nvSpPr>
          <p:cNvPr id="8" name="Rectangle 33"/>
          <p:cNvSpPr>
            <a:spLocks noChangeArrowheads="1"/>
          </p:cNvSpPr>
          <p:nvPr/>
        </p:nvSpPr>
        <p:spPr bwMode="auto">
          <a:xfrm>
            <a:off x="817424" y="5475424"/>
            <a:ext cx="11887200" cy="31862576"/>
          </a:xfrm>
          <a:prstGeom prst="roundRect">
            <a:avLst>
              <a:gd name="adj" fmla="val 58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0007" tIns="40002" rIns="80007" bIns="40002" anchor="ctr"/>
          <a:lstStyle/>
          <a:p>
            <a:pPr>
              <a:defRPr/>
            </a:pPr>
            <a:endParaRPr lang="en-US" sz="6584" dirty="0"/>
          </a:p>
        </p:txBody>
      </p:sp>
      <p:sp>
        <p:nvSpPr>
          <p:cNvPr id="27" name="Rectangle 33"/>
          <p:cNvSpPr>
            <a:spLocks noChangeArrowheads="1"/>
          </p:cNvSpPr>
          <p:nvPr userDrawn="1"/>
        </p:nvSpPr>
        <p:spPr bwMode="auto">
          <a:xfrm>
            <a:off x="13258801" y="5475424"/>
            <a:ext cx="11887200" cy="31862576"/>
          </a:xfrm>
          <a:prstGeom prst="roundRect">
            <a:avLst>
              <a:gd name="adj" fmla="val 58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0007" tIns="40002" rIns="80007" bIns="40002" anchor="ctr"/>
          <a:lstStyle/>
          <a:p>
            <a:pPr>
              <a:defRPr/>
            </a:pPr>
            <a:endParaRPr lang="en-US" sz="6584" dirty="0"/>
          </a:p>
        </p:txBody>
      </p:sp>
      <p:sp>
        <p:nvSpPr>
          <p:cNvPr id="28" name="Rectangle 33"/>
          <p:cNvSpPr>
            <a:spLocks noChangeArrowheads="1"/>
          </p:cNvSpPr>
          <p:nvPr userDrawn="1"/>
        </p:nvSpPr>
        <p:spPr bwMode="auto">
          <a:xfrm>
            <a:off x="25700177" y="5475424"/>
            <a:ext cx="11887200" cy="31862576"/>
          </a:xfrm>
          <a:prstGeom prst="roundRect">
            <a:avLst>
              <a:gd name="adj" fmla="val 58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80007" tIns="40002" rIns="80007" bIns="40002" anchor="ctr"/>
          <a:lstStyle/>
          <a:p>
            <a:endParaRPr lang="en-US" sz="7525" kern="1200" dirty="0">
              <a:solidFill>
                <a:schemeClr val="tx1"/>
              </a:solidFill>
              <a:effectLst/>
              <a:latin typeface="+mn-lt"/>
              <a:ea typeface="+mn-ea"/>
              <a:cs typeface="+mn-cs"/>
            </a:endParaRPr>
          </a:p>
        </p:txBody>
      </p:sp>
      <p:pic>
        <p:nvPicPr>
          <p:cNvPr id="41" name="Picture 40" descr="research POSTER template_wikrent 42x46 H.jpg"/>
          <p:cNvPicPr>
            <a:picLocks noChangeAspect="1"/>
          </p:cNvPicPr>
          <p:nvPr userDrawn="1"/>
        </p:nvPicPr>
        <p:blipFill rotWithShape="1">
          <a:blip r:embed="rId3" cstate="print"/>
          <a:srcRect l="2798" t="3508" r="85805"/>
          <a:stretch/>
        </p:blipFill>
        <p:spPr bwMode="auto">
          <a:xfrm>
            <a:off x="538324" y="759210"/>
            <a:ext cx="3830782" cy="3466579"/>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58" r:id="rId1"/>
  </p:sldLayoutIdLst>
  <p:txStyles>
    <p:titleStyle>
      <a:lvl1pPr algn="ctr" defTabSz="3840288" rtl="0" eaLnBrk="1" latinLnBrk="0" hangingPunct="1">
        <a:spcBef>
          <a:spcPct val="0"/>
        </a:spcBef>
        <a:buNone/>
        <a:defRPr sz="7700" kern="1200">
          <a:solidFill>
            <a:schemeClr val="bg1"/>
          </a:solidFill>
          <a:latin typeface="Trebuchet MS" pitchFamily="34" charset="0"/>
          <a:ea typeface="+mj-ea"/>
          <a:cs typeface="+mj-cs"/>
        </a:defRPr>
      </a:lvl1pPr>
    </p:titleStyle>
    <p:bodyStyle>
      <a:lvl1pPr marL="1440108" indent="-1440108" algn="l" defTabSz="3840288" rtl="0" eaLnBrk="1" latinLnBrk="0" hangingPunct="1">
        <a:spcBef>
          <a:spcPct val="20000"/>
        </a:spcBef>
        <a:buFont typeface="Arial" pitchFamily="34" charset="0"/>
        <a:buChar char="•"/>
        <a:defRPr sz="13475" kern="1200">
          <a:solidFill>
            <a:schemeClr val="tx1"/>
          </a:solidFill>
          <a:latin typeface="+mn-lt"/>
          <a:ea typeface="+mn-ea"/>
          <a:cs typeface="+mn-cs"/>
        </a:defRPr>
      </a:lvl1pPr>
      <a:lvl2pPr marL="3120234" indent="-1200090" algn="l" defTabSz="3840288" rtl="0" eaLnBrk="1" latinLnBrk="0" hangingPunct="1">
        <a:spcBef>
          <a:spcPct val="20000"/>
        </a:spcBef>
        <a:buFont typeface="Arial" pitchFamily="34" charset="0"/>
        <a:buChar char="–"/>
        <a:defRPr sz="11813" kern="1200">
          <a:solidFill>
            <a:schemeClr val="tx1"/>
          </a:solidFill>
          <a:latin typeface="+mn-lt"/>
          <a:ea typeface="+mn-ea"/>
          <a:cs typeface="+mn-cs"/>
        </a:defRPr>
      </a:lvl2pPr>
      <a:lvl3pPr marL="4800360" indent="-960073" algn="l" defTabSz="3840288" rtl="0" eaLnBrk="1" latinLnBrk="0" hangingPunct="1">
        <a:spcBef>
          <a:spcPct val="20000"/>
        </a:spcBef>
        <a:buFont typeface="Arial" pitchFamily="34" charset="0"/>
        <a:buChar char="•"/>
        <a:defRPr sz="10150" kern="1200">
          <a:solidFill>
            <a:schemeClr val="tx1"/>
          </a:solidFill>
          <a:latin typeface="+mn-lt"/>
          <a:ea typeface="+mn-ea"/>
          <a:cs typeface="+mn-cs"/>
        </a:defRPr>
      </a:lvl3pPr>
      <a:lvl4pPr marL="6720505"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4pPr>
      <a:lvl5pPr marL="8640648"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5pPr>
      <a:lvl6pPr marL="10560792"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6pPr>
      <a:lvl7pPr marL="12480935"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7pPr>
      <a:lvl8pPr marL="14401080"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8pPr>
      <a:lvl9pPr marL="16321224" indent="-960073" algn="l" defTabSz="3840288" rtl="0" eaLnBrk="1" latinLnBrk="0" hangingPunct="1">
        <a:spcBef>
          <a:spcPct val="20000"/>
        </a:spcBef>
        <a:buFont typeface="Arial" pitchFamily="34" charset="0"/>
        <a:buChar char="•"/>
        <a:defRPr sz="8400" kern="1200">
          <a:solidFill>
            <a:schemeClr val="tx1"/>
          </a:solidFill>
          <a:latin typeface="+mn-lt"/>
          <a:ea typeface="+mn-ea"/>
          <a:cs typeface="+mn-cs"/>
        </a:defRPr>
      </a:lvl9pPr>
    </p:bodyStyle>
    <p:otherStyle>
      <a:defPPr>
        <a:defRPr lang="en-US"/>
      </a:defPPr>
      <a:lvl1pPr marL="0" algn="l" defTabSz="3840288" rtl="0" eaLnBrk="1" latinLnBrk="0" hangingPunct="1">
        <a:defRPr sz="7525" kern="1200">
          <a:solidFill>
            <a:schemeClr val="tx1"/>
          </a:solidFill>
          <a:latin typeface="+mn-lt"/>
          <a:ea typeface="+mn-ea"/>
          <a:cs typeface="+mn-cs"/>
        </a:defRPr>
      </a:lvl1pPr>
      <a:lvl2pPr marL="1920145" algn="l" defTabSz="3840288" rtl="0" eaLnBrk="1" latinLnBrk="0" hangingPunct="1">
        <a:defRPr sz="7525" kern="1200">
          <a:solidFill>
            <a:schemeClr val="tx1"/>
          </a:solidFill>
          <a:latin typeface="+mn-lt"/>
          <a:ea typeface="+mn-ea"/>
          <a:cs typeface="+mn-cs"/>
        </a:defRPr>
      </a:lvl2pPr>
      <a:lvl3pPr marL="3840288" algn="l" defTabSz="3840288" rtl="0" eaLnBrk="1" latinLnBrk="0" hangingPunct="1">
        <a:defRPr sz="7525" kern="1200">
          <a:solidFill>
            <a:schemeClr val="tx1"/>
          </a:solidFill>
          <a:latin typeface="+mn-lt"/>
          <a:ea typeface="+mn-ea"/>
          <a:cs typeface="+mn-cs"/>
        </a:defRPr>
      </a:lvl3pPr>
      <a:lvl4pPr marL="5760432" algn="l" defTabSz="3840288" rtl="0" eaLnBrk="1" latinLnBrk="0" hangingPunct="1">
        <a:defRPr sz="7525" kern="1200">
          <a:solidFill>
            <a:schemeClr val="tx1"/>
          </a:solidFill>
          <a:latin typeface="+mn-lt"/>
          <a:ea typeface="+mn-ea"/>
          <a:cs typeface="+mn-cs"/>
        </a:defRPr>
      </a:lvl4pPr>
      <a:lvl5pPr marL="7680576" algn="l" defTabSz="3840288" rtl="0" eaLnBrk="1" latinLnBrk="0" hangingPunct="1">
        <a:defRPr sz="7525" kern="1200">
          <a:solidFill>
            <a:schemeClr val="tx1"/>
          </a:solidFill>
          <a:latin typeface="+mn-lt"/>
          <a:ea typeface="+mn-ea"/>
          <a:cs typeface="+mn-cs"/>
        </a:defRPr>
      </a:lvl5pPr>
      <a:lvl6pPr marL="9600721" algn="l" defTabSz="3840288" rtl="0" eaLnBrk="1" latinLnBrk="0" hangingPunct="1">
        <a:defRPr sz="7525" kern="1200">
          <a:solidFill>
            <a:schemeClr val="tx1"/>
          </a:solidFill>
          <a:latin typeface="+mn-lt"/>
          <a:ea typeface="+mn-ea"/>
          <a:cs typeface="+mn-cs"/>
        </a:defRPr>
      </a:lvl6pPr>
      <a:lvl7pPr marL="11520865" algn="l" defTabSz="3840288" rtl="0" eaLnBrk="1" latinLnBrk="0" hangingPunct="1">
        <a:defRPr sz="7525" kern="1200">
          <a:solidFill>
            <a:schemeClr val="tx1"/>
          </a:solidFill>
          <a:latin typeface="+mn-lt"/>
          <a:ea typeface="+mn-ea"/>
          <a:cs typeface="+mn-cs"/>
        </a:defRPr>
      </a:lvl7pPr>
      <a:lvl8pPr marL="13441008" algn="l" defTabSz="3840288" rtl="0" eaLnBrk="1" latinLnBrk="0" hangingPunct="1">
        <a:defRPr sz="7525" kern="1200">
          <a:solidFill>
            <a:schemeClr val="tx1"/>
          </a:solidFill>
          <a:latin typeface="+mn-lt"/>
          <a:ea typeface="+mn-ea"/>
          <a:cs typeface="+mn-cs"/>
        </a:defRPr>
      </a:lvl8pPr>
      <a:lvl9pPr marL="15361153" algn="l" defTabSz="3840288" rtl="0" eaLnBrk="1" latinLnBrk="0" hangingPunct="1">
        <a:defRPr sz="75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tiff"/><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435FAA"/>
            </a:gs>
            <a:gs pos="50000">
              <a:srgbClr val="ABB9DE"/>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AF6B02-A327-C34C-A740-C9E394C2A414}"/>
              </a:ext>
            </a:extLst>
          </p:cNvPr>
          <p:cNvSpPr txBox="1"/>
          <p:nvPr/>
        </p:nvSpPr>
        <p:spPr>
          <a:xfrm>
            <a:off x="1303182" y="7338331"/>
            <a:ext cx="10884211" cy="1043362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A new Advanced Physics Lab course was developed to give students experience will soft skills, such as leadership and mentoring, working in teams, scientific ethics, and communication skills along with the traditional experimental skills. The advanced lab course was offered in conjunction with a freshman level Introduction to Research Methods in Physics course. This combination of two different levels of students was done to populate a traditionally low-enrolled upper-division course, to provide senior students with leadership experience, and to provide freshmen an authentic research experience. The intro-level course has no physics prerequisite and counted as a general education science credit so it was open to students of all disciplines. Students were formed into teams of two to three students with a senior student as the team leader.</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The introductory course focused on basic scientific research methods, keeping lab notebooks, working as a member of a team, scientific ethics, and scientific communication. The advanced lab course focused on team leadership, experimental design, and more advanced data analysis and scientific communication, along side the traditional experimental skills. </a:t>
            </a:r>
          </a:p>
        </p:txBody>
      </p:sp>
      <p:sp>
        <p:nvSpPr>
          <p:cNvPr id="20" name="Text Box 473">
            <a:extLst>
              <a:ext uri="{FF2B5EF4-FFF2-40B4-BE49-F238E27FC236}">
                <a16:creationId xmlns:a16="http://schemas.microsoft.com/office/drawing/2014/main" id="{6FD97E90-116B-3844-BE4D-EEA3B450C37B}"/>
              </a:ext>
            </a:extLst>
          </p:cNvPr>
          <p:cNvSpPr txBox="1">
            <a:spLocks noChangeArrowheads="1"/>
          </p:cNvSpPr>
          <p:nvPr/>
        </p:nvSpPr>
        <p:spPr bwMode="auto">
          <a:xfrm>
            <a:off x="817424" y="6137659"/>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Introduction</a:t>
            </a:r>
          </a:p>
        </p:txBody>
      </p:sp>
      <p:sp>
        <p:nvSpPr>
          <p:cNvPr id="21" name="Text Box 473">
            <a:extLst>
              <a:ext uri="{FF2B5EF4-FFF2-40B4-BE49-F238E27FC236}">
                <a16:creationId xmlns:a16="http://schemas.microsoft.com/office/drawing/2014/main" id="{EBCB9BEB-D9BE-D949-92FE-D5FA693C375A}"/>
              </a:ext>
            </a:extLst>
          </p:cNvPr>
          <p:cNvSpPr txBox="1">
            <a:spLocks noChangeArrowheads="1"/>
          </p:cNvSpPr>
          <p:nvPr/>
        </p:nvSpPr>
        <p:spPr bwMode="auto">
          <a:xfrm>
            <a:off x="685475" y="21097709"/>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Course Goals</a:t>
            </a:r>
          </a:p>
        </p:txBody>
      </p:sp>
      <p:sp>
        <p:nvSpPr>
          <p:cNvPr id="3" name="Rectangle 2">
            <a:extLst>
              <a:ext uri="{FF2B5EF4-FFF2-40B4-BE49-F238E27FC236}">
                <a16:creationId xmlns:a16="http://schemas.microsoft.com/office/drawing/2014/main" id="{5783E152-468A-E943-932C-2E4EB3F2ACE5}"/>
              </a:ext>
            </a:extLst>
          </p:cNvPr>
          <p:cNvSpPr/>
          <p:nvPr/>
        </p:nvSpPr>
        <p:spPr>
          <a:xfrm>
            <a:off x="1303180" y="18789385"/>
            <a:ext cx="10884211" cy="2308324"/>
          </a:xfrm>
          <a:prstGeom prst="rect">
            <a:avLst/>
          </a:prstGeom>
        </p:spPr>
        <p:txBody>
          <a:bodyPr wrap="square">
            <a:spAutoFit/>
          </a:bodyPr>
          <a:lstStyle/>
          <a:p>
            <a:r>
              <a:rPr lang="en-US" sz="3600" i="1" dirty="0"/>
              <a:t>“I did not like physics before I took this class. I was never very good at it and I was thinking it was going to be really hard. But now I love this class and I feel like I know what I am doing and how my skills relate to our experiment. “</a:t>
            </a:r>
          </a:p>
        </p:txBody>
      </p:sp>
      <p:sp>
        <p:nvSpPr>
          <p:cNvPr id="4" name="Rectangle 3">
            <a:extLst>
              <a:ext uri="{FF2B5EF4-FFF2-40B4-BE49-F238E27FC236}">
                <a16:creationId xmlns:a16="http://schemas.microsoft.com/office/drawing/2014/main" id="{C9EDAB0E-24E9-0C4F-92C9-EB9F7E35F324}"/>
              </a:ext>
            </a:extLst>
          </p:cNvPr>
          <p:cNvSpPr/>
          <p:nvPr/>
        </p:nvSpPr>
        <p:spPr>
          <a:xfrm>
            <a:off x="817424" y="21912722"/>
            <a:ext cx="11902937" cy="8463855"/>
          </a:xfrm>
          <a:prstGeom prst="rect">
            <a:avLst/>
          </a:prstGeom>
        </p:spPr>
        <p:txBody>
          <a:bodyPr wrap="square">
            <a:spAutoFit/>
          </a:bodyPr>
          <a:lstStyle/>
          <a:p>
            <a:r>
              <a:rPr lang="en-US" sz="3200" b="1" dirty="0">
                <a:latin typeface="Times New Roman" panose="02020603050405020304" pitchFamily="18" charset="0"/>
                <a:cs typeface="Times New Roman" panose="02020603050405020304" pitchFamily="18" charset="0"/>
              </a:rPr>
              <a:t>Course Goals for Introduction to Research Methods in Physics:</a:t>
            </a:r>
          </a:p>
          <a:p>
            <a:r>
              <a:rPr lang="en-US" sz="3200" dirty="0">
                <a:latin typeface="Times New Roman" panose="02020603050405020304" pitchFamily="18" charset="0"/>
                <a:cs typeface="Times New Roman" panose="02020603050405020304" pitchFamily="18" charset="0"/>
              </a:rPr>
              <a:t>A student who has successfully completed this course will be able to:</a:t>
            </a:r>
          </a:p>
          <a:p>
            <a:r>
              <a:rPr lang="en-US" sz="3200" dirty="0">
                <a:latin typeface="Times New Roman" panose="02020603050405020304" pitchFamily="18" charset="0"/>
                <a:cs typeface="Times New Roman" panose="02020603050405020304" pitchFamily="18" charset="0"/>
              </a:rPr>
              <a:t>1.Explain the purposes and goals of experiments.</a:t>
            </a:r>
          </a:p>
          <a:p>
            <a:r>
              <a:rPr lang="en-US" sz="3200" dirty="0">
                <a:latin typeface="Times New Roman" panose="02020603050405020304" pitchFamily="18" charset="0"/>
                <a:cs typeface="Times New Roman" panose="02020603050405020304" pitchFamily="18" charset="0"/>
              </a:rPr>
              <a:t>2.Design an experiment to test a hypothesis</a:t>
            </a:r>
          </a:p>
          <a:p>
            <a:r>
              <a:rPr lang="en-US" sz="3200" dirty="0">
                <a:latin typeface="Times New Roman" panose="02020603050405020304" pitchFamily="18" charset="0"/>
                <a:cs typeface="Times New Roman" panose="02020603050405020304" pitchFamily="18" charset="0"/>
              </a:rPr>
              <a:t>3.Analyze data and report relevant information</a:t>
            </a:r>
          </a:p>
          <a:p>
            <a:r>
              <a:rPr lang="en-US" sz="3200" dirty="0">
                <a:latin typeface="Times New Roman" panose="02020603050405020304" pitchFamily="18" charset="0"/>
                <a:cs typeface="Times New Roman" panose="02020603050405020304" pitchFamily="18" charset="0"/>
              </a:rPr>
              <a:t>4.Communicate scientific information orally and in writing</a:t>
            </a:r>
          </a:p>
          <a:p>
            <a:r>
              <a:rPr lang="en-US" sz="3200" dirty="0">
                <a:latin typeface="Times New Roman" panose="02020603050405020304" pitchFamily="18" charset="0"/>
                <a:cs typeface="Times New Roman" panose="02020603050405020304" pitchFamily="18" charset="0"/>
              </a:rPr>
              <a:t>5.Work effectively in a team</a:t>
            </a: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r>
              <a:rPr lang="en-US" sz="3200" b="1" dirty="0">
                <a:latin typeface="Times New Roman" panose="02020603050405020304" pitchFamily="18" charset="0"/>
                <a:cs typeface="Times New Roman" panose="02020603050405020304" pitchFamily="18" charset="0"/>
              </a:rPr>
              <a:t>Course Goals for Advanced Physics Lab:</a:t>
            </a:r>
          </a:p>
          <a:p>
            <a:r>
              <a:rPr lang="en-US" sz="3200" dirty="0">
                <a:latin typeface="Times New Roman" panose="02020603050405020304" pitchFamily="18" charset="0"/>
                <a:cs typeface="Times New Roman" panose="02020603050405020304" pitchFamily="18" charset="0"/>
              </a:rPr>
              <a:t>A student who has successfully completed this course will be able to:</a:t>
            </a:r>
          </a:p>
          <a:p>
            <a:r>
              <a:rPr lang="en-US" sz="3200" dirty="0">
                <a:latin typeface="Times New Roman" panose="02020603050405020304" pitchFamily="18" charset="0"/>
                <a:cs typeface="Times New Roman" panose="02020603050405020304" pitchFamily="18" charset="0"/>
              </a:rPr>
              <a:t>1.Use typical experimental physics equipment</a:t>
            </a:r>
          </a:p>
          <a:p>
            <a:r>
              <a:rPr lang="en-US" sz="3200" dirty="0">
                <a:latin typeface="Times New Roman" panose="02020603050405020304" pitchFamily="18" charset="0"/>
                <a:cs typeface="Times New Roman" panose="02020603050405020304" pitchFamily="18" charset="0"/>
              </a:rPr>
              <a:t>2.Design an experiment to test a hypothesis</a:t>
            </a:r>
          </a:p>
          <a:p>
            <a:r>
              <a:rPr lang="en-US" sz="3200" dirty="0">
                <a:latin typeface="Times New Roman" panose="02020603050405020304" pitchFamily="18" charset="0"/>
                <a:cs typeface="Times New Roman" panose="02020603050405020304" pitchFamily="18" charset="0"/>
              </a:rPr>
              <a:t>3.Analyze data and report relevant information</a:t>
            </a:r>
          </a:p>
          <a:p>
            <a:r>
              <a:rPr lang="en-US" sz="3200" dirty="0">
                <a:latin typeface="Times New Roman" panose="02020603050405020304" pitchFamily="18" charset="0"/>
                <a:cs typeface="Times New Roman" panose="02020603050405020304" pitchFamily="18" charset="0"/>
              </a:rPr>
              <a:t>4.Communicate scientific information verbally and in writing</a:t>
            </a:r>
          </a:p>
          <a:p>
            <a:r>
              <a:rPr lang="en-US" sz="3200" dirty="0">
                <a:latin typeface="Times New Roman" panose="02020603050405020304" pitchFamily="18" charset="0"/>
                <a:cs typeface="Times New Roman" panose="02020603050405020304" pitchFamily="18" charset="0"/>
              </a:rPr>
              <a:t>5.Read research articles</a:t>
            </a:r>
          </a:p>
          <a:p>
            <a:r>
              <a:rPr lang="en-US" sz="3200" dirty="0">
                <a:latin typeface="Times New Roman" panose="02020603050405020304" pitchFamily="18" charset="0"/>
                <a:cs typeface="Times New Roman" panose="02020603050405020304" pitchFamily="18" charset="0"/>
              </a:rPr>
              <a:t>6.Lead a team of researchers</a:t>
            </a:r>
          </a:p>
        </p:txBody>
      </p:sp>
      <p:sp>
        <p:nvSpPr>
          <p:cNvPr id="24" name="Text Box 473">
            <a:extLst>
              <a:ext uri="{FF2B5EF4-FFF2-40B4-BE49-F238E27FC236}">
                <a16:creationId xmlns:a16="http://schemas.microsoft.com/office/drawing/2014/main" id="{BAD1CAF5-FF30-7B44-B722-9366983A599A}"/>
              </a:ext>
            </a:extLst>
          </p:cNvPr>
          <p:cNvSpPr txBox="1">
            <a:spLocks noChangeArrowheads="1"/>
          </p:cNvSpPr>
          <p:nvPr/>
        </p:nvSpPr>
        <p:spPr bwMode="auto">
          <a:xfrm>
            <a:off x="833161" y="32927788"/>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Course Structure</a:t>
            </a:r>
          </a:p>
        </p:txBody>
      </p:sp>
      <p:sp>
        <p:nvSpPr>
          <p:cNvPr id="25" name="Rectangle 24">
            <a:extLst>
              <a:ext uri="{FF2B5EF4-FFF2-40B4-BE49-F238E27FC236}">
                <a16:creationId xmlns:a16="http://schemas.microsoft.com/office/drawing/2014/main" id="{3FFE4985-F1FF-0546-97B6-E3AE4E57D71A}"/>
              </a:ext>
            </a:extLst>
          </p:cNvPr>
          <p:cNvSpPr/>
          <p:nvPr/>
        </p:nvSpPr>
        <p:spPr>
          <a:xfrm>
            <a:off x="1489679" y="33669348"/>
            <a:ext cx="10697712" cy="3046988"/>
          </a:xfrm>
          <a:prstGeom prst="rect">
            <a:avLst/>
          </a:prstGeom>
        </p:spPr>
        <p:txBody>
          <a:bodyPr wrap="square">
            <a:spAutoFit/>
          </a:bodyPr>
          <a:lstStyle/>
          <a:p>
            <a:r>
              <a:rPr lang="en-US" sz="3200" dirty="0">
                <a:latin typeface="Times New Roman" panose="02020603050405020304" pitchFamily="18" charset="0"/>
                <a:cs typeface="Times New Roman" panose="02020603050405020304" pitchFamily="18" charset="0"/>
              </a:rPr>
              <a:t>Both courses had two 3-hour lab sessions that met together and a separate 1-hour lecture session for each course each week.  This initial offering of the course had 6 students in the advanced course and 8 students in the introductory course.  Although most of the students were physical science majors, two students were math majors and one student was an interior design student.</a:t>
            </a:r>
          </a:p>
        </p:txBody>
      </p:sp>
      <p:sp>
        <p:nvSpPr>
          <p:cNvPr id="26" name="Rectangle 25">
            <a:extLst>
              <a:ext uri="{FF2B5EF4-FFF2-40B4-BE49-F238E27FC236}">
                <a16:creationId xmlns:a16="http://schemas.microsoft.com/office/drawing/2014/main" id="{722B5130-0146-374A-87F9-91920C9333B0}"/>
              </a:ext>
            </a:extLst>
          </p:cNvPr>
          <p:cNvSpPr/>
          <p:nvPr/>
        </p:nvSpPr>
        <p:spPr>
          <a:xfrm>
            <a:off x="1489679" y="30962111"/>
            <a:ext cx="10884211" cy="1754326"/>
          </a:xfrm>
          <a:prstGeom prst="rect">
            <a:avLst/>
          </a:prstGeom>
        </p:spPr>
        <p:txBody>
          <a:bodyPr wrap="square">
            <a:spAutoFit/>
          </a:bodyPr>
          <a:lstStyle/>
          <a:p>
            <a:r>
              <a:rPr lang="en-US" sz="3600" i="1" dirty="0"/>
              <a:t>“[This class] made me realize how much of a collaborative effort real research can be, as well as how time-consuming it can be.”</a:t>
            </a:r>
          </a:p>
        </p:txBody>
      </p:sp>
      <p:sp>
        <p:nvSpPr>
          <p:cNvPr id="27" name="Rectangle 26">
            <a:extLst>
              <a:ext uri="{FF2B5EF4-FFF2-40B4-BE49-F238E27FC236}">
                <a16:creationId xmlns:a16="http://schemas.microsoft.com/office/drawing/2014/main" id="{D80E7750-1D55-7047-9AD2-8E33176AF8CD}"/>
              </a:ext>
            </a:extLst>
          </p:cNvPr>
          <p:cNvSpPr/>
          <p:nvPr/>
        </p:nvSpPr>
        <p:spPr>
          <a:xfrm>
            <a:off x="13614943" y="5909124"/>
            <a:ext cx="11504509" cy="6494085"/>
          </a:xfrm>
          <a:prstGeom prst="rect">
            <a:avLst/>
          </a:prstGeom>
        </p:spPr>
        <p:txBody>
          <a:bodyPr wrap="square">
            <a:spAutoFit/>
          </a:bodyPr>
          <a:lstStyle/>
          <a:p>
            <a:r>
              <a:rPr lang="en-US" sz="3200" dirty="0">
                <a:latin typeface="Times New Roman" panose="02020603050405020304" pitchFamily="18" charset="0"/>
                <a:cs typeface="Times New Roman" panose="02020603050405020304" pitchFamily="18" charset="0"/>
              </a:rPr>
              <a:t>Graded assignments included lab notebook checks, several short oral reports, a poster, a paper, and a final group oral report.</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The first week of class was spent discussing use of lab notebooks, data plotting, and how to be an effective member of a team.  Students also indicated their preferences for choice of experiment based on what skills they already have and what skills they would like to develop.  </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Students where assigned to one of five research groups, with one advanced student working with one or two introductory students.  Each research group worked on one project for the entire semester.  Since this was the first offering of the course, many of the</a:t>
            </a:r>
          </a:p>
        </p:txBody>
      </p:sp>
      <p:pic>
        <p:nvPicPr>
          <p:cNvPr id="5" name="Picture 4">
            <a:extLst>
              <a:ext uri="{FF2B5EF4-FFF2-40B4-BE49-F238E27FC236}">
                <a16:creationId xmlns:a16="http://schemas.microsoft.com/office/drawing/2014/main" id="{88386396-1EF5-B644-B851-758AD7B7EA32}"/>
              </a:ext>
            </a:extLst>
          </p:cNvPr>
          <p:cNvPicPr>
            <a:picLocks noChangeAspect="1"/>
          </p:cNvPicPr>
          <p:nvPr/>
        </p:nvPicPr>
        <p:blipFill rotWithShape="1">
          <a:blip r:embed="rId3"/>
          <a:srcRect l="10788" t="13339" r="20733" b="27431"/>
          <a:stretch/>
        </p:blipFill>
        <p:spPr>
          <a:xfrm>
            <a:off x="13559844" y="12471400"/>
            <a:ext cx="4174435" cy="4814128"/>
          </a:xfrm>
          <a:prstGeom prst="rect">
            <a:avLst/>
          </a:prstGeom>
        </p:spPr>
      </p:pic>
      <p:pic>
        <p:nvPicPr>
          <p:cNvPr id="4097" name="Picture 1" descr="Machine generated alternative text:&#10;&#10;">
            <a:extLst>
              <a:ext uri="{FF2B5EF4-FFF2-40B4-BE49-F238E27FC236}">
                <a16:creationId xmlns:a16="http://schemas.microsoft.com/office/drawing/2014/main" id="{44E37D63-E7E4-0244-B3D4-B838C8F4B7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137359" y="14521788"/>
            <a:ext cx="4276548" cy="3207411"/>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F3FAD0FA-610A-A142-A5CD-C9514F8A50FA}"/>
              </a:ext>
            </a:extLst>
          </p:cNvPr>
          <p:cNvCxnSpPr/>
          <p:nvPr/>
        </p:nvCxnSpPr>
        <p:spPr>
          <a:xfrm>
            <a:off x="1303181" y="18516600"/>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CF18838-039A-1542-A439-BA541DFFA0E0}"/>
              </a:ext>
            </a:extLst>
          </p:cNvPr>
          <p:cNvCxnSpPr/>
          <p:nvPr/>
        </p:nvCxnSpPr>
        <p:spPr>
          <a:xfrm>
            <a:off x="1186969" y="30657824"/>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7DADF154-C01F-A645-9CFA-A71463800CFE}"/>
              </a:ext>
            </a:extLst>
          </p:cNvPr>
          <p:cNvSpPr/>
          <p:nvPr/>
        </p:nvSpPr>
        <p:spPr>
          <a:xfrm>
            <a:off x="13760293" y="17635223"/>
            <a:ext cx="10884211" cy="2308324"/>
          </a:xfrm>
          <a:prstGeom prst="rect">
            <a:avLst/>
          </a:prstGeom>
        </p:spPr>
        <p:txBody>
          <a:bodyPr wrap="square">
            <a:spAutoFit/>
          </a:bodyPr>
          <a:lstStyle/>
          <a:p>
            <a:r>
              <a:rPr lang="en-US" sz="3600" i="1" dirty="0"/>
              <a:t>“This class is very helpful for teaching group dynamics, most projects in other classes are not nearly as long. For freshman, its very good and should almost be required, for seniors, it is also good but noticeably less so”</a:t>
            </a:r>
          </a:p>
        </p:txBody>
      </p:sp>
      <p:sp>
        <p:nvSpPr>
          <p:cNvPr id="34" name="Rectangle 33">
            <a:extLst>
              <a:ext uri="{FF2B5EF4-FFF2-40B4-BE49-F238E27FC236}">
                <a16:creationId xmlns:a16="http://schemas.microsoft.com/office/drawing/2014/main" id="{DD1663EE-AF61-4E41-AA61-7CBB1357A4C5}"/>
              </a:ext>
            </a:extLst>
          </p:cNvPr>
          <p:cNvSpPr/>
          <p:nvPr/>
        </p:nvSpPr>
        <p:spPr>
          <a:xfrm>
            <a:off x="17885453" y="12294170"/>
            <a:ext cx="7233999" cy="4524315"/>
          </a:xfrm>
          <a:prstGeom prst="rect">
            <a:avLst/>
          </a:prstGeom>
        </p:spPr>
        <p:txBody>
          <a:bodyPr wrap="square">
            <a:spAutoFit/>
          </a:bodyPr>
          <a:lstStyle/>
          <a:p>
            <a:r>
              <a:rPr lang="en-US" sz="3200" dirty="0">
                <a:latin typeface="Times New Roman" panose="02020603050405020304" pitchFamily="18" charset="0"/>
                <a:cs typeface="Times New Roman" panose="02020603050405020304" pitchFamily="18" charset="0"/>
              </a:rPr>
              <a:t>experiments started off in very embryonic states, which made it easy for students to expand the experiments.  Experiments included saturation absorption spectroscopy of rubidium, characterization of plasma-created nanoparticles, stabilization of a </a:t>
            </a:r>
            <a:r>
              <a:rPr lang="en-US" sz="3200" dirty="0" err="1">
                <a:latin typeface="Times New Roman" panose="02020603050405020304" pitchFamily="18" charset="0"/>
                <a:cs typeface="Times New Roman" panose="02020603050405020304" pitchFamily="18" charset="0"/>
              </a:rPr>
              <a:t>HeNe</a:t>
            </a:r>
            <a:r>
              <a:rPr lang="en-US" sz="3200" dirty="0">
                <a:latin typeface="Times New Roman" panose="02020603050405020304" pitchFamily="18" charset="0"/>
                <a:cs typeface="Times New Roman" panose="02020603050405020304" pitchFamily="18" charset="0"/>
              </a:rPr>
              <a:t> laser, surface plasmon resonance in thin films, and exploration of a chain fountain.</a:t>
            </a:r>
          </a:p>
        </p:txBody>
      </p:sp>
      <p:cxnSp>
        <p:nvCxnSpPr>
          <p:cNvPr id="35" name="Straight Connector 34">
            <a:extLst>
              <a:ext uri="{FF2B5EF4-FFF2-40B4-BE49-F238E27FC236}">
                <a16:creationId xmlns:a16="http://schemas.microsoft.com/office/drawing/2014/main" id="{B6B2CD4F-AEC3-1E4E-B503-C06C506454EB}"/>
              </a:ext>
            </a:extLst>
          </p:cNvPr>
          <p:cNvCxnSpPr/>
          <p:nvPr/>
        </p:nvCxnSpPr>
        <p:spPr>
          <a:xfrm>
            <a:off x="13559844" y="17576800"/>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36" name="Text Box 473">
            <a:extLst>
              <a:ext uri="{FF2B5EF4-FFF2-40B4-BE49-F238E27FC236}">
                <a16:creationId xmlns:a16="http://schemas.microsoft.com/office/drawing/2014/main" id="{3D3811E5-6B6D-B949-84F4-386D199E7AB3}"/>
              </a:ext>
            </a:extLst>
          </p:cNvPr>
          <p:cNvSpPr txBox="1">
            <a:spLocks noChangeArrowheads="1"/>
          </p:cNvSpPr>
          <p:nvPr/>
        </p:nvSpPr>
        <p:spPr bwMode="auto">
          <a:xfrm>
            <a:off x="13258798" y="19918147"/>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Teamwork</a:t>
            </a:r>
          </a:p>
        </p:txBody>
      </p:sp>
      <p:sp>
        <p:nvSpPr>
          <p:cNvPr id="37" name="TextBox 36">
            <a:extLst>
              <a:ext uri="{FF2B5EF4-FFF2-40B4-BE49-F238E27FC236}">
                <a16:creationId xmlns:a16="http://schemas.microsoft.com/office/drawing/2014/main" id="{910F7564-B69D-EF41-9FD8-A0F2BB233D5D}"/>
              </a:ext>
            </a:extLst>
          </p:cNvPr>
          <p:cNvSpPr txBox="1"/>
          <p:nvPr/>
        </p:nvSpPr>
        <p:spPr>
          <a:xfrm>
            <a:off x="13614943" y="20555033"/>
            <a:ext cx="11531055" cy="5016758"/>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Two lecture class periods were spent on teamwork (for the intro class) or leadership (for the advanced class).  At the end of each week the group would come together to answer the questions “what is an example of something you did this week that shows good teamwork” and “what can you do next week to improve your ability to work as a team”.</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The advanced students would spend the first few minutes of the weekly lecture section discussing successes or issues that came up in their group and discussed how to improve their group performance.</a:t>
            </a:r>
          </a:p>
        </p:txBody>
      </p:sp>
      <p:sp>
        <p:nvSpPr>
          <p:cNvPr id="42" name="Rectangle 41">
            <a:extLst>
              <a:ext uri="{FF2B5EF4-FFF2-40B4-BE49-F238E27FC236}">
                <a16:creationId xmlns:a16="http://schemas.microsoft.com/office/drawing/2014/main" id="{55F83FE7-AE6C-434F-A4F7-1CD144684776}"/>
              </a:ext>
            </a:extLst>
          </p:cNvPr>
          <p:cNvSpPr/>
          <p:nvPr/>
        </p:nvSpPr>
        <p:spPr>
          <a:xfrm>
            <a:off x="25829322" y="11954759"/>
            <a:ext cx="10884211" cy="1754326"/>
          </a:xfrm>
          <a:prstGeom prst="rect">
            <a:avLst/>
          </a:prstGeom>
        </p:spPr>
        <p:txBody>
          <a:bodyPr wrap="square">
            <a:spAutoFit/>
          </a:bodyPr>
          <a:lstStyle/>
          <a:p>
            <a:r>
              <a:rPr lang="en-US" sz="3600" i="1" dirty="0"/>
              <a:t>“[This class] has made me more confident with scientific research. I was not sure how to structure an experiment before taking this class. “</a:t>
            </a:r>
          </a:p>
        </p:txBody>
      </p:sp>
      <p:cxnSp>
        <p:nvCxnSpPr>
          <p:cNvPr id="43" name="Straight Connector 42">
            <a:extLst>
              <a:ext uri="{FF2B5EF4-FFF2-40B4-BE49-F238E27FC236}">
                <a16:creationId xmlns:a16="http://schemas.microsoft.com/office/drawing/2014/main" id="{05BC9A32-BECC-6D47-AD59-DC02B57E4FA0}"/>
              </a:ext>
            </a:extLst>
          </p:cNvPr>
          <p:cNvCxnSpPr/>
          <p:nvPr/>
        </p:nvCxnSpPr>
        <p:spPr>
          <a:xfrm>
            <a:off x="13705195" y="25856759"/>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44" name="Text Box 473">
            <a:extLst>
              <a:ext uri="{FF2B5EF4-FFF2-40B4-BE49-F238E27FC236}">
                <a16:creationId xmlns:a16="http://schemas.microsoft.com/office/drawing/2014/main" id="{7BC9D2D1-E590-8F46-AED6-87D0A7C8E6BC}"/>
              </a:ext>
            </a:extLst>
          </p:cNvPr>
          <p:cNvSpPr txBox="1">
            <a:spLocks noChangeArrowheads="1"/>
          </p:cNvSpPr>
          <p:nvPr/>
        </p:nvSpPr>
        <p:spPr bwMode="auto">
          <a:xfrm>
            <a:off x="13331242" y="28250516"/>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Communication Skills</a:t>
            </a:r>
          </a:p>
        </p:txBody>
      </p:sp>
      <p:sp>
        <p:nvSpPr>
          <p:cNvPr id="45" name="TextBox 44">
            <a:extLst>
              <a:ext uri="{FF2B5EF4-FFF2-40B4-BE49-F238E27FC236}">
                <a16:creationId xmlns:a16="http://schemas.microsoft.com/office/drawing/2014/main" id="{7DCD9752-753A-1C46-8648-DE287125B4AE}"/>
              </a:ext>
            </a:extLst>
          </p:cNvPr>
          <p:cNvSpPr txBox="1"/>
          <p:nvPr/>
        </p:nvSpPr>
        <p:spPr>
          <a:xfrm>
            <a:off x="13613807" y="28895147"/>
            <a:ext cx="11395638" cy="846385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laboratory notebook is one of the researchers most powerful tools.  Yet interviews with scientific researchers tell of no formal training in the use of laboratory notebooks[1] and what training students receive is ineffective[2].  In order to encourage student ownership of the projects[3], the first week of class was spent discussing the importance of lab notebooks and developing a rubric for notebooks as a class[4].  Electronic notebooks[5] where used in order to allow team members to see one another work and for team leaders to give feedback to their team members.  At various intervals the instructor gave feedback to students in both classes, while team leaders would give feedback to team members at other times.</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Each week one team member from each team would give a 5-minute presentation to the entire class on the state of their experiment.  All students and the instructor provided written feedback on each presentation.  The entire team gave a 20-minute presentation on their experiment at the end of the semester.</a:t>
            </a:r>
          </a:p>
        </p:txBody>
      </p:sp>
      <p:sp>
        <p:nvSpPr>
          <p:cNvPr id="46" name="Rectangle 45">
            <a:extLst>
              <a:ext uri="{FF2B5EF4-FFF2-40B4-BE49-F238E27FC236}">
                <a16:creationId xmlns:a16="http://schemas.microsoft.com/office/drawing/2014/main" id="{79FCADF5-DB03-8140-A7E9-FC22A85FCBDB}"/>
              </a:ext>
            </a:extLst>
          </p:cNvPr>
          <p:cNvSpPr/>
          <p:nvPr/>
        </p:nvSpPr>
        <p:spPr>
          <a:xfrm>
            <a:off x="13905645" y="25916792"/>
            <a:ext cx="10884211" cy="2308324"/>
          </a:xfrm>
          <a:prstGeom prst="rect">
            <a:avLst/>
          </a:prstGeom>
        </p:spPr>
        <p:txBody>
          <a:bodyPr wrap="square">
            <a:spAutoFit/>
          </a:bodyPr>
          <a:lstStyle/>
          <a:p>
            <a:r>
              <a:rPr lang="en-US" sz="3600" i="1" dirty="0"/>
              <a:t>“[This class] made me realize that working in a team can be beneficial if the team leader has an idea of the direction they want to go and if the teammates are motivated. “</a:t>
            </a:r>
          </a:p>
        </p:txBody>
      </p:sp>
      <p:sp>
        <p:nvSpPr>
          <p:cNvPr id="47" name="Text Box 473">
            <a:extLst>
              <a:ext uri="{FF2B5EF4-FFF2-40B4-BE49-F238E27FC236}">
                <a16:creationId xmlns:a16="http://schemas.microsoft.com/office/drawing/2014/main" id="{59B0F541-E3FC-2E4C-B4FB-8B01DEEB7667}"/>
              </a:ext>
            </a:extLst>
          </p:cNvPr>
          <p:cNvSpPr txBox="1">
            <a:spLocks noChangeArrowheads="1"/>
          </p:cNvSpPr>
          <p:nvPr/>
        </p:nvSpPr>
        <p:spPr bwMode="auto">
          <a:xfrm>
            <a:off x="25700175" y="13646771"/>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Experimental Design – Big and Little Questions</a:t>
            </a:r>
          </a:p>
        </p:txBody>
      </p:sp>
      <p:sp>
        <p:nvSpPr>
          <p:cNvPr id="48" name="TextBox 47">
            <a:extLst>
              <a:ext uri="{FF2B5EF4-FFF2-40B4-BE49-F238E27FC236}">
                <a16:creationId xmlns:a16="http://schemas.microsoft.com/office/drawing/2014/main" id="{EC3DB602-6997-2241-BFBD-6FF9F12BAD86}"/>
              </a:ext>
            </a:extLst>
          </p:cNvPr>
          <p:cNvSpPr txBox="1"/>
          <p:nvPr/>
        </p:nvSpPr>
        <p:spPr>
          <a:xfrm>
            <a:off x="25926706" y="32804474"/>
            <a:ext cx="11887200" cy="4401205"/>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 Stanley, J. T., &amp; Lewandowski, H. J. (2016). Lab notebooks as scientific communication: Investigating development from undergraduate courses to graduate research. /Phys. Rev. Phys. Educ. Res./, /12/(2), 020129–11. http://</a:t>
            </a:r>
            <a:r>
              <a:rPr lang="en-US" sz="2000" dirty="0" err="1">
                <a:latin typeface="Times New Roman" panose="02020603050405020304" pitchFamily="18" charset="0"/>
                <a:cs typeface="Times New Roman" panose="02020603050405020304" pitchFamily="18" charset="0"/>
              </a:rPr>
              <a:t>doi.org</a:t>
            </a:r>
            <a:r>
              <a:rPr lang="en-US" sz="2000" dirty="0">
                <a:latin typeface="Times New Roman" panose="02020603050405020304" pitchFamily="18" charset="0"/>
                <a:cs typeface="Times New Roman" panose="02020603050405020304" pitchFamily="18" charset="0"/>
              </a:rPr>
              <a:t>/10.1103/PhysRevPhysEducRes.12.020129</a:t>
            </a:r>
          </a:p>
          <a:p>
            <a:r>
              <a:rPr lang="en-US" sz="2000" dirty="0">
                <a:latin typeface="Times New Roman" panose="02020603050405020304" pitchFamily="18" charset="0"/>
                <a:cs typeface="Times New Roman" panose="02020603050405020304" pitchFamily="18" charset="0"/>
              </a:rPr>
              <a:t>[2]Stanley, J. T., &amp; Lewandowski, H. J. (2018). Recommendations for the use of notebooks in upper-division physics lab courses. /American Journal of Physics/, /86/(1), 45–53. http://</a:t>
            </a:r>
            <a:r>
              <a:rPr lang="en-US" sz="2000" dirty="0" err="1">
                <a:latin typeface="Times New Roman" panose="02020603050405020304" pitchFamily="18" charset="0"/>
                <a:cs typeface="Times New Roman" panose="02020603050405020304" pitchFamily="18" charset="0"/>
              </a:rPr>
              <a:t>doi.org</a:t>
            </a:r>
            <a:r>
              <a:rPr lang="en-US" sz="2000" dirty="0">
                <a:latin typeface="Times New Roman" panose="02020603050405020304" pitchFamily="18" charset="0"/>
                <a:cs typeface="Times New Roman" panose="02020603050405020304" pitchFamily="18" charset="0"/>
              </a:rPr>
              <a:t>/10.1119/1.5001933</a:t>
            </a:r>
          </a:p>
          <a:p>
            <a:r>
              <a:rPr lang="en-US" sz="2000" dirty="0">
                <a:latin typeface="Times New Roman" panose="02020603050405020304" pitchFamily="18" charset="0"/>
                <a:cs typeface="Times New Roman" panose="02020603050405020304" pitchFamily="18" charset="0"/>
              </a:rPr>
              <a:t>[3] Stanley, J. T., </a:t>
            </a:r>
            <a:r>
              <a:rPr lang="en-US" sz="2000" dirty="0" err="1">
                <a:latin typeface="Times New Roman" panose="02020603050405020304" pitchFamily="18" charset="0"/>
                <a:cs typeface="Times New Roman" panose="02020603050405020304" pitchFamily="18" charset="0"/>
              </a:rPr>
              <a:t>Dounas</a:t>
            </a:r>
            <a:r>
              <a:rPr lang="en-US" sz="2000" dirty="0">
                <a:latin typeface="Times New Roman" panose="02020603050405020304" pitchFamily="18" charset="0"/>
                <a:cs typeface="Times New Roman" panose="02020603050405020304" pitchFamily="18" charset="0"/>
              </a:rPr>
              <a:t>-Frazer, D. R., </a:t>
            </a:r>
            <a:r>
              <a:rPr lang="en-US" sz="2000" dirty="0" err="1">
                <a:latin typeface="Times New Roman" panose="02020603050405020304" pitchFamily="18" charset="0"/>
                <a:cs typeface="Times New Roman" panose="02020603050405020304" pitchFamily="18" charset="0"/>
              </a:rPr>
              <a:t>Kiepura</a:t>
            </a:r>
            <a:r>
              <a:rPr lang="en-US" sz="2000" dirty="0">
                <a:latin typeface="Times New Roman" panose="02020603050405020304" pitchFamily="18" charset="0"/>
                <a:cs typeface="Times New Roman" panose="02020603050405020304" pitchFamily="18" charset="0"/>
              </a:rPr>
              <a:t>, L., &amp; Lewandowski, H. J. (2016). Investigating student ownership of projects in an upper-division physics lab course (pp. 336–339). Presented at the 2016 Physics Education Research Conference, American Association of Physics Teachers. http://</a:t>
            </a:r>
            <a:r>
              <a:rPr lang="en-US" sz="2000" dirty="0" err="1">
                <a:latin typeface="Times New Roman" panose="02020603050405020304" pitchFamily="18" charset="0"/>
                <a:cs typeface="Times New Roman" panose="02020603050405020304" pitchFamily="18" charset="0"/>
              </a:rPr>
              <a:t>doi.org</a:t>
            </a:r>
            <a:r>
              <a:rPr lang="en-US" sz="2000" dirty="0">
                <a:latin typeface="Times New Roman" panose="02020603050405020304" pitchFamily="18" charset="0"/>
                <a:cs typeface="Times New Roman" panose="02020603050405020304" pitchFamily="18" charset="0"/>
              </a:rPr>
              <a:t>/10.1119/perc.2016.pr.079</a:t>
            </a:r>
          </a:p>
          <a:p>
            <a:r>
              <a:rPr lang="en-US" sz="2000" dirty="0">
                <a:latin typeface="Times New Roman" panose="02020603050405020304" pitchFamily="18" charset="0"/>
                <a:cs typeface="Times New Roman" panose="02020603050405020304" pitchFamily="18" charset="0"/>
              </a:rPr>
              <a:t>[4] Atkins, L. J., Proceedings, I. S. A. C., 2013. (n.d.). Using scientists’ notebooks to foster authentic scientific practices. /</a:t>
            </a:r>
            <a:r>
              <a:rPr lang="en-US" sz="2000" dirty="0" err="1">
                <a:latin typeface="Times New Roman" panose="02020603050405020304" pitchFamily="18" charset="0"/>
                <a:cs typeface="Times New Roman" panose="02020603050405020304" pitchFamily="18" charset="0"/>
              </a:rPr>
              <a:t>Aip.Scitation.org</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[5] </a:t>
            </a:r>
            <a:r>
              <a:rPr lang="en-US" sz="2000" dirty="0" err="1">
                <a:latin typeface="Times New Roman" panose="02020603050405020304" pitchFamily="18" charset="0"/>
                <a:cs typeface="Times New Roman" panose="02020603050405020304" pitchFamily="18" charset="0"/>
              </a:rPr>
              <a:t>Eblen</a:t>
            </a:r>
            <a:r>
              <a:rPr lang="en-US" sz="2000" dirty="0">
                <a:latin typeface="Times New Roman" panose="02020603050405020304" pitchFamily="18" charset="0"/>
                <a:cs typeface="Times New Roman" panose="02020603050405020304" pitchFamily="18" charset="0"/>
              </a:rPr>
              <a:t>-Zayas, M. (2015). Comparing Electronic and Traditional Lab Notebooks in the Advanced Lab (pp. 28–31). Presented at the 2015 Conference on Laboratory Instruction Beyond the First Year, American Association of Physics Teachers. http://</a:t>
            </a:r>
            <a:r>
              <a:rPr lang="en-US" sz="2000" dirty="0" err="1">
                <a:latin typeface="Times New Roman" panose="02020603050405020304" pitchFamily="18" charset="0"/>
                <a:cs typeface="Times New Roman" panose="02020603050405020304" pitchFamily="18" charset="0"/>
              </a:rPr>
              <a:t>doi.org</a:t>
            </a:r>
            <a:r>
              <a:rPr lang="en-US" sz="2000" dirty="0">
                <a:latin typeface="Times New Roman" panose="02020603050405020304" pitchFamily="18" charset="0"/>
                <a:cs typeface="Times New Roman" panose="02020603050405020304" pitchFamily="18" charset="0"/>
              </a:rPr>
              <a:t>/10.1119/bfy.2015.pr.007</a:t>
            </a:r>
          </a:p>
        </p:txBody>
      </p:sp>
      <p:sp>
        <p:nvSpPr>
          <p:cNvPr id="50" name="Text Box 473">
            <a:extLst>
              <a:ext uri="{FF2B5EF4-FFF2-40B4-BE49-F238E27FC236}">
                <a16:creationId xmlns:a16="http://schemas.microsoft.com/office/drawing/2014/main" id="{64F03D39-F576-E24E-9108-0FBF08754EAF}"/>
              </a:ext>
            </a:extLst>
          </p:cNvPr>
          <p:cNvSpPr txBox="1">
            <a:spLocks noChangeArrowheads="1"/>
          </p:cNvSpPr>
          <p:nvPr/>
        </p:nvSpPr>
        <p:spPr bwMode="auto">
          <a:xfrm>
            <a:off x="25700175" y="32175636"/>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References</a:t>
            </a:r>
          </a:p>
        </p:txBody>
      </p:sp>
      <p:pic>
        <p:nvPicPr>
          <p:cNvPr id="8" name="Picture 7">
            <a:extLst>
              <a:ext uri="{FF2B5EF4-FFF2-40B4-BE49-F238E27FC236}">
                <a16:creationId xmlns:a16="http://schemas.microsoft.com/office/drawing/2014/main" id="{62397DDB-1D18-804B-8B43-EF8500716D63}"/>
              </a:ext>
            </a:extLst>
          </p:cNvPr>
          <p:cNvPicPr>
            <a:picLocks noChangeAspect="1"/>
          </p:cNvPicPr>
          <p:nvPr/>
        </p:nvPicPr>
        <p:blipFill>
          <a:blip r:embed="rId5"/>
          <a:stretch>
            <a:fillRect/>
          </a:stretch>
        </p:blipFill>
        <p:spPr>
          <a:xfrm>
            <a:off x="34945775" y="897929"/>
            <a:ext cx="2641600" cy="3434080"/>
          </a:xfrm>
          <a:prstGeom prst="rect">
            <a:avLst/>
          </a:prstGeom>
        </p:spPr>
      </p:pic>
      <p:sp>
        <p:nvSpPr>
          <p:cNvPr id="30" name="Text Box 473">
            <a:extLst>
              <a:ext uri="{FF2B5EF4-FFF2-40B4-BE49-F238E27FC236}">
                <a16:creationId xmlns:a16="http://schemas.microsoft.com/office/drawing/2014/main" id="{CD7CA083-1CE8-934D-9A28-D255C076D6B6}"/>
              </a:ext>
            </a:extLst>
          </p:cNvPr>
          <p:cNvSpPr txBox="1">
            <a:spLocks noChangeArrowheads="1"/>
          </p:cNvSpPr>
          <p:nvPr/>
        </p:nvSpPr>
        <p:spPr bwMode="auto">
          <a:xfrm>
            <a:off x="25700175" y="21627386"/>
            <a:ext cx="11887200" cy="619231"/>
          </a:xfrm>
          <a:prstGeom prst="rect">
            <a:avLst/>
          </a:prstGeom>
          <a:solidFill>
            <a:srgbClr val="0034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79859" tIns="39921" rIns="79859" bIns="39921">
            <a:spAutoFit/>
          </a:bodyP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marL="0" marR="0" lvl="0" indent="0" algn="ctr" defTabSz="800100" eaLnBrk="0" fontAlgn="base" latinLnBrk="0" hangingPunct="0">
              <a:lnSpc>
                <a:spcPct val="100000"/>
              </a:lnSpc>
              <a:spcBef>
                <a:spcPct val="50000"/>
              </a:spcBef>
              <a:spcAft>
                <a:spcPct val="0"/>
              </a:spcAft>
              <a:buClrTx/>
              <a:buSzTx/>
              <a:buFontTx/>
              <a:buNone/>
              <a:tabLst/>
              <a:defRPr/>
            </a:pPr>
            <a:r>
              <a:rPr kumimoji="0" lang="en-US" altLang="x-none" sz="3500" b="1" i="0" u="none" strike="noStrike" kern="0" cap="none" spc="0" normalizeH="0" baseline="0" noProof="0" dirty="0">
                <a:ln>
                  <a:noFill/>
                </a:ln>
                <a:solidFill>
                  <a:srgbClr val="F8F8F8"/>
                </a:solidFill>
                <a:effectLst/>
                <a:uLnTx/>
                <a:uFillTx/>
                <a:latin typeface="Tahoma" charset="0"/>
                <a:ea typeface="Tahoma" charset="0"/>
                <a:cs typeface="Tahoma" charset="0"/>
              </a:rPr>
              <a:t>Results and Future Directions</a:t>
            </a:r>
          </a:p>
        </p:txBody>
      </p:sp>
      <p:sp>
        <p:nvSpPr>
          <p:cNvPr id="31" name="TextBox 30">
            <a:extLst>
              <a:ext uri="{FF2B5EF4-FFF2-40B4-BE49-F238E27FC236}">
                <a16:creationId xmlns:a16="http://schemas.microsoft.com/office/drawing/2014/main" id="{39550115-FCBD-2349-952B-C3B406987235}"/>
              </a:ext>
            </a:extLst>
          </p:cNvPr>
          <p:cNvSpPr txBox="1"/>
          <p:nvPr/>
        </p:nvSpPr>
        <p:spPr>
          <a:xfrm>
            <a:off x="25829323" y="22240709"/>
            <a:ext cx="10884211" cy="994118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Out of thirteen respondents, eleven would recommend the class to a friend while the remaining two stated they did not recommend classes that aren’t required.  Student feedback on the skills learned in the course include the following topics:  Four out of six students in the upper-level course mention developing leadership skills while four out of seven students from the introductory course mention learning better teamwork skills.  Two out of thirteen students mention improved communication skills and two out of thirteen mention improved critical thinking skills as a result of the course.  All quotes in this poster are from students in the course.</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Based on student feedback, future courses will include more information on data analysis, more guidance on how to write a good research paper, and learning how to 3D print parts for the experiments.  Since one of the objectives is for each group of students to improve upon the experiments, future groups will start with the paper written during the first offering of the courses and build upon what has already been done.  Case studies for the section on ethics will be developed from the existing readings.</a:t>
            </a:r>
          </a:p>
        </p:txBody>
      </p:sp>
      <p:sp>
        <p:nvSpPr>
          <p:cNvPr id="38" name="Rectangle 37">
            <a:extLst>
              <a:ext uri="{FF2B5EF4-FFF2-40B4-BE49-F238E27FC236}">
                <a16:creationId xmlns:a16="http://schemas.microsoft.com/office/drawing/2014/main" id="{2A6079E5-6F3B-2A46-9028-CA519DF78A0C}"/>
              </a:ext>
            </a:extLst>
          </p:cNvPr>
          <p:cNvSpPr/>
          <p:nvPr/>
        </p:nvSpPr>
        <p:spPr>
          <a:xfrm>
            <a:off x="25860030" y="20427057"/>
            <a:ext cx="10884211" cy="1200329"/>
          </a:xfrm>
          <a:prstGeom prst="rect">
            <a:avLst/>
          </a:prstGeom>
        </p:spPr>
        <p:txBody>
          <a:bodyPr wrap="square">
            <a:spAutoFit/>
          </a:bodyPr>
          <a:lstStyle/>
          <a:p>
            <a:r>
              <a:rPr lang="en-US" sz="3600" i="1" dirty="0"/>
              <a:t>“This lab teaches tenacious thinking and the ability to completely rework a setup that doesn't work”</a:t>
            </a:r>
          </a:p>
        </p:txBody>
      </p:sp>
      <p:cxnSp>
        <p:nvCxnSpPr>
          <p:cNvPr id="39" name="Straight Connector 38">
            <a:extLst>
              <a:ext uri="{FF2B5EF4-FFF2-40B4-BE49-F238E27FC236}">
                <a16:creationId xmlns:a16="http://schemas.microsoft.com/office/drawing/2014/main" id="{414F319B-2450-A04E-8041-5CF505C1F52F}"/>
              </a:ext>
            </a:extLst>
          </p:cNvPr>
          <p:cNvCxnSpPr/>
          <p:nvPr/>
        </p:nvCxnSpPr>
        <p:spPr>
          <a:xfrm>
            <a:off x="25890655" y="20385178"/>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46C8C4C7-C104-A444-A2FA-FBA553EA3A5B}"/>
              </a:ext>
            </a:extLst>
          </p:cNvPr>
          <p:cNvSpPr txBox="1"/>
          <p:nvPr/>
        </p:nvSpPr>
        <p:spPr>
          <a:xfrm>
            <a:off x="25926706" y="14344013"/>
            <a:ext cx="7365053" cy="403187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Students where introduced to the idea of asking “big questions” and “little questions”.  A big question is answered over the course of the semester and is their main goal.  A little question is something that can be answered on a shorter timescale and typically involves one to several experiments.  At the start of each class</a:t>
            </a:r>
          </a:p>
        </p:txBody>
      </p:sp>
      <p:sp>
        <p:nvSpPr>
          <p:cNvPr id="41" name="TextBox 40">
            <a:extLst>
              <a:ext uri="{FF2B5EF4-FFF2-40B4-BE49-F238E27FC236}">
                <a16:creationId xmlns:a16="http://schemas.microsoft.com/office/drawing/2014/main" id="{0E121D66-84E0-7245-8F8C-49E6697F6DF3}"/>
              </a:ext>
            </a:extLst>
          </p:cNvPr>
          <p:cNvSpPr txBox="1"/>
          <p:nvPr/>
        </p:nvSpPr>
        <p:spPr>
          <a:xfrm>
            <a:off x="26029771" y="5117819"/>
            <a:ext cx="10884211" cy="6494085"/>
          </a:xfrm>
          <a:prstGeom prst="rect">
            <a:avLst/>
          </a:prstGeom>
          <a:noFill/>
        </p:spPr>
        <p:txBody>
          <a:bodyPr wrap="square" rtlCol="0">
            <a:spAutoFit/>
          </a:bodyPr>
          <a:lstStyle/>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Additionally, each group presented a poster at the university STEM Expo.  This poster went through two drafts, with feedback from the instructor at each stage.</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At the end of the semester the group wrote a paper summarizing their experiment to act as a manual for the next group of students to take the class.  This paper also went through two drafts.</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In addition to one lecture period devoted to ethical behavior in science research, ethics was also included explicitly when discussing keeping lab notebooks, when working on as part of a team, and reporting of results.</a:t>
            </a:r>
          </a:p>
        </p:txBody>
      </p:sp>
      <p:cxnSp>
        <p:nvCxnSpPr>
          <p:cNvPr id="49" name="Straight Connector 48">
            <a:extLst>
              <a:ext uri="{FF2B5EF4-FFF2-40B4-BE49-F238E27FC236}">
                <a16:creationId xmlns:a16="http://schemas.microsoft.com/office/drawing/2014/main" id="{5F254A84-E1E1-0747-8FC8-F6CAD55AF342}"/>
              </a:ext>
            </a:extLst>
          </p:cNvPr>
          <p:cNvCxnSpPr/>
          <p:nvPr/>
        </p:nvCxnSpPr>
        <p:spPr>
          <a:xfrm>
            <a:off x="25926706" y="11912600"/>
            <a:ext cx="10884211"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ABC40666-1AD3-4E42-8ACE-BB1CB07B73DF}"/>
              </a:ext>
            </a:extLst>
          </p:cNvPr>
          <p:cNvSpPr txBox="1"/>
          <p:nvPr/>
        </p:nvSpPr>
        <p:spPr>
          <a:xfrm>
            <a:off x="25867047" y="18290149"/>
            <a:ext cx="11379167"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period, each team would discuss the little questions they were working on, how they moved them towards answering the big question, and any new little questions that had come up or still needed to be answered.</a:t>
            </a:r>
          </a:p>
        </p:txBody>
      </p:sp>
    </p:spTree>
    <p:extLst>
      <p:ext uri="{BB962C8B-B14F-4D97-AF65-F5344CB8AC3E}">
        <p14:creationId xmlns:p14="http://schemas.microsoft.com/office/powerpoint/2010/main" val="3865398975"/>
      </p:ext>
    </p:extLst>
  </p:cSld>
  <p:clrMapOvr>
    <a:masterClrMapping/>
  </p:clrMapOvr>
</p:sld>
</file>

<file path=ppt/theme/theme1.xml><?xml version="1.0" encoding="utf-8"?>
<a:theme xmlns:a="http://schemas.openxmlformats.org/drawingml/2006/main" name="1_Classic 3 Columns">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PosterPresentations.com-48x48-Template</Template>
  <TotalTime>1713</TotalTime>
  <Words>1793</Words>
  <Application>Microsoft Macintosh PowerPoint</Application>
  <PresentationFormat>Custom</PresentationFormat>
  <Paragraphs>64</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Tahoma</vt:lpstr>
      <vt:lpstr>Times New Roman</vt:lpstr>
      <vt:lpstr>Trebuchet MS</vt:lpstr>
      <vt:lpstr>1_Classic 3 Columns</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Zimmerman, Todd</cp:lastModifiedBy>
  <cp:revision>53</cp:revision>
  <dcterms:created xsi:type="dcterms:W3CDTF">2012-02-09T20:53:12Z</dcterms:created>
  <dcterms:modified xsi:type="dcterms:W3CDTF">2019-07-17T17:44:29Z</dcterms:modified>
</cp:coreProperties>
</file>

<file path=docProps/thumbnail.jpeg>
</file>